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4624"/>
  </p:normalViewPr>
  <p:slideViewPr>
    <p:cSldViewPr snapToGrid="0" snapToObjects="1">
      <p:cViewPr varScale="1">
        <p:scale>
          <a:sx n="95" d="100"/>
          <a:sy n="95" d="100"/>
        </p:scale>
        <p:origin x="68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744038-DE8D-C84D-9F24-0CBB82B7A05D}" type="datetimeFigureOut">
              <a:rPr lang="en-US" smtClean="0"/>
              <a:t>2/10/16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3B2454-E60C-F34B-9AE9-E20AA96F7211}" type="slidenum">
              <a:rPr lang="en-US" smtClean="0"/>
              <a:t>‹#›</a:t>
            </a:fld>
            <a:endParaRPr lang="en-US" dirty="0"/>
          </a:p>
        </p:txBody>
      </p:sp>
    </p:spTree>
    <p:extLst>
      <p:ext uri="{BB962C8B-B14F-4D97-AF65-F5344CB8AC3E}">
        <p14:creationId xmlns:p14="http://schemas.microsoft.com/office/powerpoint/2010/main" val="168495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744038-DE8D-C84D-9F24-0CBB82B7A05D}" type="datetimeFigureOut">
              <a:rPr lang="en-US" smtClean="0"/>
              <a:t>2/10/16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3B2454-E60C-F34B-9AE9-E20AA96F7211}" type="slidenum">
              <a:rPr lang="en-US" smtClean="0"/>
              <a:t>‹#›</a:t>
            </a:fld>
            <a:endParaRPr lang="en-US" dirty="0"/>
          </a:p>
        </p:txBody>
      </p:sp>
    </p:spTree>
    <p:extLst>
      <p:ext uri="{BB962C8B-B14F-4D97-AF65-F5344CB8AC3E}">
        <p14:creationId xmlns:p14="http://schemas.microsoft.com/office/powerpoint/2010/main" val="422555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744038-DE8D-C84D-9F24-0CBB82B7A05D}" type="datetimeFigureOut">
              <a:rPr lang="en-US" smtClean="0"/>
              <a:t>2/10/16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3B2454-E60C-F34B-9AE9-E20AA96F7211}" type="slidenum">
              <a:rPr lang="en-US" smtClean="0"/>
              <a:t>‹#›</a:t>
            </a:fld>
            <a:endParaRPr lang="en-US" dirty="0"/>
          </a:p>
        </p:txBody>
      </p:sp>
    </p:spTree>
    <p:extLst>
      <p:ext uri="{BB962C8B-B14F-4D97-AF65-F5344CB8AC3E}">
        <p14:creationId xmlns:p14="http://schemas.microsoft.com/office/powerpoint/2010/main" val="162069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744038-DE8D-C84D-9F24-0CBB82B7A05D}" type="datetimeFigureOut">
              <a:rPr lang="en-US" smtClean="0"/>
              <a:t>2/10/16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3B2454-E60C-F34B-9AE9-E20AA96F7211}" type="slidenum">
              <a:rPr lang="en-US" smtClean="0"/>
              <a:t>‹#›</a:t>
            </a:fld>
            <a:endParaRPr lang="en-US" dirty="0"/>
          </a:p>
        </p:txBody>
      </p:sp>
    </p:spTree>
    <p:extLst>
      <p:ext uri="{BB962C8B-B14F-4D97-AF65-F5344CB8AC3E}">
        <p14:creationId xmlns:p14="http://schemas.microsoft.com/office/powerpoint/2010/main" val="688099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744038-DE8D-C84D-9F24-0CBB82B7A05D}" type="datetimeFigureOut">
              <a:rPr lang="en-US" smtClean="0"/>
              <a:t>2/10/16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3B2454-E60C-F34B-9AE9-E20AA96F7211}" type="slidenum">
              <a:rPr lang="en-US" smtClean="0"/>
              <a:t>‹#›</a:t>
            </a:fld>
            <a:endParaRPr lang="en-US" dirty="0"/>
          </a:p>
        </p:txBody>
      </p:sp>
    </p:spTree>
    <p:extLst>
      <p:ext uri="{BB962C8B-B14F-4D97-AF65-F5344CB8AC3E}">
        <p14:creationId xmlns:p14="http://schemas.microsoft.com/office/powerpoint/2010/main" val="816440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744038-DE8D-C84D-9F24-0CBB82B7A05D}" type="datetimeFigureOut">
              <a:rPr lang="en-US" smtClean="0"/>
              <a:t>2/10/16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3B2454-E60C-F34B-9AE9-E20AA96F7211}" type="slidenum">
              <a:rPr lang="en-US" smtClean="0"/>
              <a:t>‹#›</a:t>
            </a:fld>
            <a:endParaRPr lang="en-US" dirty="0"/>
          </a:p>
        </p:txBody>
      </p:sp>
    </p:spTree>
    <p:extLst>
      <p:ext uri="{BB962C8B-B14F-4D97-AF65-F5344CB8AC3E}">
        <p14:creationId xmlns:p14="http://schemas.microsoft.com/office/powerpoint/2010/main" val="1641824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744038-DE8D-C84D-9F24-0CBB82B7A05D}" type="datetimeFigureOut">
              <a:rPr lang="en-US" smtClean="0"/>
              <a:t>2/10/16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3B2454-E60C-F34B-9AE9-E20AA96F7211}" type="slidenum">
              <a:rPr lang="en-US" smtClean="0"/>
              <a:t>‹#›</a:t>
            </a:fld>
            <a:endParaRPr lang="en-US" dirty="0"/>
          </a:p>
        </p:txBody>
      </p:sp>
    </p:spTree>
    <p:extLst>
      <p:ext uri="{BB962C8B-B14F-4D97-AF65-F5344CB8AC3E}">
        <p14:creationId xmlns:p14="http://schemas.microsoft.com/office/powerpoint/2010/main" val="1121125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744038-DE8D-C84D-9F24-0CBB82B7A05D}" type="datetimeFigureOut">
              <a:rPr lang="en-US" smtClean="0"/>
              <a:t>2/10/16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3B2454-E60C-F34B-9AE9-E20AA96F7211}" type="slidenum">
              <a:rPr lang="en-US" smtClean="0"/>
              <a:t>‹#›</a:t>
            </a:fld>
            <a:endParaRPr lang="en-US" dirty="0"/>
          </a:p>
        </p:txBody>
      </p:sp>
    </p:spTree>
    <p:extLst>
      <p:ext uri="{BB962C8B-B14F-4D97-AF65-F5344CB8AC3E}">
        <p14:creationId xmlns:p14="http://schemas.microsoft.com/office/powerpoint/2010/main" val="735667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744038-DE8D-C84D-9F24-0CBB82B7A05D}" type="datetimeFigureOut">
              <a:rPr lang="en-US" smtClean="0"/>
              <a:t>2/10/16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3B2454-E60C-F34B-9AE9-E20AA96F7211}" type="slidenum">
              <a:rPr lang="en-US" smtClean="0"/>
              <a:t>‹#›</a:t>
            </a:fld>
            <a:endParaRPr lang="en-US" dirty="0"/>
          </a:p>
        </p:txBody>
      </p:sp>
    </p:spTree>
    <p:extLst>
      <p:ext uri="{BB962C8B-B14F-4D97-AF65-F5344CB8AC3E}">
        <p14:creationId xmlns:p14="http://schemas.microsoft.com/office/powerpoint/2010/main" val="1296955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744038-DE8D-C84D-9F24-0CBB82B7A05D}" type="datetimeFigureOut">
              <a:rPr lang="en-US" smtClean="0"/>
              <a:t>2/10/16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3B2454-E60C-F34B-9AE9-E20AA96F7211}" type="slidenum">
              <a:rPr lang="en-US" smtClean="0"/>
              <a:t>‹#›</a:t>
            </a:fld>
            <a:endParaRPr lang="en-US" dirty="0"/>
          </a:p>
        </p:txBody>
      </p:sp>
    </p:spTree>
    <p:extLst>
      <p:ext uri="{BB962C8B-B14F-4D97-AF65-F5344CB8AC3E}">
        <p14:creationId xmlns:p14="http://schemas.microsoft.com/office/powerpoint/2010/main" val="969062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744038-DE8D-C84D-9F24-0CBB82B7A05D}" type="datetimeFigureOut">
              <a:rPr lang="en-US" smtClean="0"/>
              <a:t>2/10/16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3B2454-E60C-F34B-9AE9-E20AA96F7211}" type="slidenum">
              <a:rPr lang="en-US" smtClean="0"/>
              <a:t>‹#›</a:t>
            </a:fld>
            <a:endParaRPr lang="en-US" dirty="0"/>
          </a:p>
        </p:txBody>
      </p:sp>
    </p:spTree>
    <p:extLst>
      <p:ext uri="{BB962C8B-B14F-4D97-AF65-F5344CB8AC3E}">
        <p14:creationId xmlns:p14="http://schemas.microsoft.com/office/powerpoint/2010/main" val="5258117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744038-DE8D-C84D-9F24-0CBB82B7A05D}" type="datetimeFigureOut">
              <a:rPr lang="en-US" smtClean="0"/>
              <a:t>2/10/16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3B2454-E60C-F34B-9AE9-E20AA96F7211}" type="slidenum">
              <a:rPr lang="en-US" smtClean="0"/>
              <a:t>‹#›</a:t>
            </a:fld>
            <a:endParaRPr lang="en-US" dirty="0"/>
          </a:p>
        </p:txBody>
      </p:sp>
    </p:spTree>
    <p:extLst>
      <p:ext uri="{BB962C8B-B14F-4D97-AF65-F5344CB8AC3E}">
        <p14:creationId xmlns:p14="http://schemas.microsoft.com/office/powerpoint/2010/main" val="1337028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How to Calculate ROI</a:t>
            </a:r>
            <a:endParaRPr lang="en-US" b="1" dirty="0"/>
          </a:p>
        </p:txBody>
      </p:sp>
      <p:sp>
        <p:nvSpPr>
          <p:cNvPr id="3" name="Subtitle 2"/>
          <p:cNvSpPr>
            <a:spLocks noGrp="1"/>
          </p:cNvSpPr>
          <p:nvPr>
            <p:ph type="subTitle" idx="1"/>
          </p:nvPr>
        </p:nvSpPr>
        <p:spPr/>
        <p:txBody>
          <a:bodyPr/>
          <a:lstStyle/>
          <a:p>
            <a:r>
              <a:rPr lang="en-US" dirty="0" smtClean="0"/>
              <a:t>With Paul </a:t>
            </a:r>
            <a:r>
              <a:rPr lang="en-US" dirty="0" smtClean="0"/>
              <a:t>Weyland</a:t>
            </a:r>
            <a:endParaRPr lang="en-US" dirty="0" smtClean="0"/>
          </a:p>
          <a:p>
            <a:endParaRPr lang="en-US" dirty="0"/>
          </a:p>
        </p:txBody>
      </p:sp>
    </p:spTree>
    <p:extLst>
      <p:ext uri="{BB962C8B-B14F-4D97-AF65-F5344CB8AC3E}">
        <p14:creationId xmlns:p14="http://schemas.microsoft.com/office/powerpoint/2010/main" val="15192956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smtClean="0"/>
              <a:t>What was our magic number? 3! That’s a long way from 80-90.</a:t>
            </a:r>
          </a:p>
          <a:p>
            <a:pPr marL="0" indent="0">
              <a:buNone/>
            </a:pPr>
            <a:r>
              <a:rPr lang="en-US" dirty="0" smtClean="0"/>
              <a:t>So if somewhere between 1/256</a:t>
            </a:r>
            <a:r>
              <a:rPr lang="en-US" baseline="30000" dirty="0" smtClean="0"/>
              <a:t>th</a:t>
            </a:r>
            <a:r>
              <a:rPr lang="en-US" dirty="0" smtClean="0"/>
              <a:t> of 1 percent and 1/512</a:t>
            </a:r>
            <a:r>
              <a:rPr lang="en-US" baseline="30000" dirty="0" smtClean="0"/>
              <a:t>th</a:t>
            </a:r>
            <a:r>
              <a:rPr lang="en-US" dirty="0" smtClean="0"/>
              <a:t> of 1 percent of our audience responds and spends an average of $800, the client breaks even.</a:t>
            </a:r>
          </a:p>
          <a:p>
            <a:pPr marL="0" indent="0">
              <a:buNone/>
            </a:pP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7893311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Client’s expectations</a:t>
            </a:r>
            <a:endParaRPr lang="en-US" dirty="0"/>
          </a:p>
        </p:txBody>
      </p:sp>
      <p:sp>
        <p:nvSpPr>
          <p:cNvPr id="3" name="Content Placeholder 2"/>
          <p:cNvSpPr>
            <a:spLocks noGrp="1"/>
          </p:cNvSpPr>
          <p:nvPr>
            <p:ph idx="1"/>
          </p:nvPr>
        </p:nvSpPr>
        <p:spPr/>
        <p:txBody>
          <a:bodyPr/>
          <a:lstStyle/>
          <a:p>
            <a:r>
              <a:rPr lang="en-US" dirty="0" smtClean="0"/>
              <a:t>I asked client, “Instead of going after 3, let’s go after 12 customers. </a:t>
            </a:r>
          </a:p>
          <a:p>
            <a:r>
              <a:rPr lang="en-US" dirty="0" smtClean="0"/>
              <a:t>Client says he’ll go after 9, tripling his own budget.</a:t>
            </a:r>
          </a:p>
          <a:p>
            <a:r>
              <a:rPr lang="en-US" dirty="0" smtClean="0"/>
              <a:t>15 people responded, spending an average of $800. Client is elated.</a:t>
            </a:r>
          </a:p>
          <a:p>
            <a:endParaRPr lang="en-US" dirty="0"/>
          </a:p>
          <a:p>
            <a:endParaRPr lang="en-US" dirty="0" smtClean="0"/>
          </a:p>
          <a:p>
            <a:pPr marL="0" indent="0">
              <a:buNone/>
            </a:pPr>
            <a:r>
              <a:rPr lang="en-US" sz="6000" dirty="0" smtClean="0"/>
              <a:t>But…what would have happened if we hadn’t had this discussion?</a:t>
            </a:r>
            <a:endParaRPr lang="en-US" sz="6000" dirty="0"/>
          </a:p>
        </p:txBody>
      </p:sp>
    </p:spTree>
    <p:extLst>
      <p:ext uri="{BB962C8B-B14F-4D97-AF65-F5344CB8AC3E}">
        <p14:creationId xmlns:p14="http://schemas.microsoft.com/office/powerpoint/2010/main" val="12078348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pPr marL="0" indent="0">
              <a:buNone/>
            </a:pPr>
            <a:r>
              <a:rPr lang="en-US" sz="6000" dirty="0" smtClean="0"/>
              <a:t>Client would have been disappointed in results, saying the campaign “didn’t work.” And based on what? An unsupported, artificial expectation of 80-90 instead of 3.</a:t>
            </a:r>
            <a:endParaRPr lang="en-US" sz="6000" dirty="0"/>
          </a:p>
        </p:txBody>
      </p:sp>
    </p:spTree>
    <p:extLst>
      <p:ext uri="{BB962C8B-B14F-4D97-AF65-F5344CB8AC3E}">
        <p14:creationId xmlns:p14="http://schemas.microsoft.com/office/powerpoint/2010/main" val="21389930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Without ROI calculation you are blind. And you’ll get blindsided, with no defensive strategy when a client cancels because it “didn’t work.”</a:t>
            </a:r>
          </a:p>
          <a:p>
            <a:r>
              <a:rPr lang="en-US" dirty="0" smtClean="0"/>
              <a:t>With ROI you manage client’s expectations about results.</a:t>
            </a:r>
          </a:p>
          <a:p>
            <a:r>
              <a:rPr lang="en-US" dirty="0" smtClean="0"/>
              <a:t>With ROI you can justify a larger budget.</a:t>
            </a:r>
          </a:p>
          <a:p>
            <a:r>
              <a:rPr lang="en-US" dirty="0" smtClean="0"/>
              <a:t>With ROI you make advertising with you seem MUCH, MUCH LESS RISKY. </a:t>
            </a:r>
          </a:p>
          <a:p>
            <a:r>
              <a:rPr lang="en-US" dirty="0" smtClean="0"/>
              <a:t>With ROI calculation you separate yourself from all other media reps because you look like you know something the others don’t.</a:t>
            </a:r>
          </a:p>
          <a:p>
            <a:endParaRPr lang="en-US" dirty="0"/>
          </a:p>
        </p:txBody>
      </p:sp>
    </p:spTree>
    <p:extLst>
      <p:ext uri="{BB962C8B-B14F-4D97-AF65-F5344CB8AC3E}">
        <p14:creationId xmlns:p14="http://schemas.microsoft.com/office/powerpoint/2010/main" val="5132507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370132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this calculation so important?</a:t>
            </a:r>
            <a:endParaRPr lang="en-US" dirty="0"/>
          </a:p>
        </p:txBody>
      </p:sp>
      <p:sp>
        <p:nvSpPr>
          <p:cNvPr id="3" name="Content Placeholder 2"/>
          <p:cNvSpPr>
            <a:spLocks noGrp="1"/>
          </p:cNvSpPr>
          <p:nvPr>
            <p:ph idx="1"/>
          </p:nvPr>
        </p:nvSpPr>
        <p:spPr/>
        <p:txBody>
          <a:bodyPr>
            <a:normAutofit lnSpcReduction="10000"/>
          </a:bodyPr>
          <a:lstStyle/>
          <a:p>
            <a:r>
              <a:rPr lang="en-US" dirty="0" smtClean="0"/>
              <a:t>It makes advertising look like less of a gamble and more of a good, calculated risk.</a:t>
            </a:r>
          </a:p>
          <a:p>
            <a:r>
              <a:rPr lang="en-US" dirty="0" smtClean="0"/>
              <a:t>It gives you ammunition for justifying higher rates. </a:t>
            </a:r>
          </a:p>
          <a:p>
            <a:r>
              <a:rPr lang="en-US" dirty="0" smtClean="0"/>
              <a:t>It rationalizes a much larger budget for your station. </a:t>
            </a:r>
          </a:p>
          <a:p>
            <a:r>
              <a:rPr lang="en-US" dirty="0" smtClean="0"/>
              <a:t>It’s done in a language the client actually understands.</a:t>
            </a:r>
          </a:p>
          <a:p>
            <a:r>
              <a:rPr lang="en-US" dirty="0" smtClean="0"/>
              <a:t>It  usually kills the client’s objection, “Cancel my advertising. It’s not working,” by managing the client’s possibly unreal expectations about advertising results.</a:t>
            </a:r>
          </a:p>
          <a:p>
            <a:r>
              <a:rPr lang="en-US" dirty="0" smtClean="0"/>
              <a:t>It gives you another great way to get an appointment with a decision maker.</a:t>
            </a:r>
            <a:endParaRPr lang="en-US" dirty="0"/>
          </a:p>
        </p:txBody>
      </p:sp>
    </p:spTree>
    <p:extLst>
      <p:ext uri="{BB962C8B-B14F-4D97-AF65-F5344CB8AC3E}">
        <p14:creationId xmlns:p14="http://schemas.microsoft.com/office/powerpoint/2010/main" val="15178226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I need to calculate ROI for my clients?</a:t>
            </a:r>
            <a:endParaRPr lang="en-US" dirty="0"/>
          </a:p>
        </p:txBody>
      </p:sp>
      <p:sp>
        <p:nvSpPr>
          <p:cNvPr id="3" name="Content Placeholder 2"/>
          <p:cNvSpPr>
            <a:spLocks noGrp="1"/>
          </p:cNvSpPr>
          <p:nvPr>
            <p:ph idx="1"/>
          </p:nvPr>
        </p:nvSpPr>
        <p:spPr/>
        <p:txBody>
          <a:bodyPr/>
          <a:lstStyle/>
          <a:p>
            <a:r>
              <a:rPr lang="en-US" dirty="0" smtClean="0"/>
              <a:t>The client’s average sale</a:t>
            </a:r>
          </a:p>
          <a:p>
            <a:r>
              <a:rPr lang="en-US" dirty="0" smtClean="0"/>
              <a:t>The client’s gross margin of profit (GMP)</a:t>
            </a:r>
          </a:p>
          <a:p>
            <a:r>
              <a:rPr lang="en-US" dirty="0" smtClean="0"/>
              <a:t>Your CUME number (NOT households).</a:t>
            </a:r>
            <a:endParaRPr lang="en-US" dirty="0"/>
          </a:p>
        </p:txBody>
      </p:sp>
    </p:spTree>
    <p:extLst>
      <p:ext uri="{BB962C8B-B14F-4D97-AF65-F5344CB8AC3E}">
        <p14:creationId xmlns:p14="http://schemas.microsoft.com/office/powerpoint/2010/main" val="4176097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dirty="0" smtClean="0"/>
              <a:t>What is “Average Sale?” To calculate average sale, the client simply adds up all of the revenue he/she takes in in the course of a normal sales day and then divides that number by the number of people who bought.</a:t>
            </a:r>
          </a:p>
          <a:p>
            <a:endParaRPr lang="en-US" dirty="0"/>
          </a:p>
          <a:p>
            <a:r>
              <a:rPr lang="en-US" dirty="0" smtClean="0"/>
              <a:t>What is Gross Margin of Profit?” Gross margin of profit is what’s left over after the client discounts either the cost of materials or labor. Not both. Whichever is higher. GMP does NOT include cost of utilities, rent, taxes, maintenance, etc. That would be NET profit.</a:t>
            </a:r>
            <a:endParaRPr lang="en-US" dirty="0"/>
          </a:p>
        </p:txBody>
      </p:sp>
    </p:spTree>
    <p:extLst>
      <p:ext uri="{BB962C8B-B14F-4D97-AF65-F5344CB8AC3E}">
        <p14:creationId xmlns:p14="http://schemas.microsoft.com/office/powerpoint/2010/main" val="10040307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an ROI calculation-Situation</a:t>
            </a:r>
            <a:endParaRPr lang="en-US" dirty="0"/>
          </a:p>
        </p:txBody>
      </p:sp>
      <p:sp>
        <p:nvSpPr>
          <p:cNvPr id="3" name="Content Placeholder 2"/>
          <p:cNvSpPr>
            <a:spLocks noGrp="1"/>
          </p:cNvSpPr>
          <p:nvPr>
            <p:ph idx="1"/>
          </p:nvPr>
        </p:nvSpPr>
        <p:spPr/>
        <p:txBody>
          <a:bodyPr/>
          <a:lstStyle/>
          <a:p>
            <a:r>
              <a:rPr lang="en-US" dirty="0" smtClean="0"/>
              <a:t>Client is an expensive men’s clothier.</a:t>
            </a:r>
          </a:p>
          <a:p>
            <a:r>
              <a:rPr lang="en-US" dirty="0" smtClean="0"/>
              <a:t>Client calls in and says he’s tried broadcast before but he’s skeptical because last time he says “It didn’t work.”</a:t>
            </a:r>
          </a:p>
          <a:p>
            <a:r>
              <a:rPr lang="en-US" dirty="0" smtClean="0"/>
              <a:t>Client is willing to spend only $1,000 in one week.</a:t>
            </a:r>
          </a:p>
          <a:p>
            <a:r>
              <a:rPr lang="en-US" dirty="0" smtClean="0"/>
              <a:t>Station reaches 100,000 people per week. </a:t>
            </a:r>
          </a:p>
          <a:p>
            <a:r>
              <a:rPr lang="en-US" dirty="0" smtClean="0"/>
              <a:t>Station’s average rate is $150. </a:t>
            </a:r>
            <a:endParaRPr lang="en-US" dirty="0"/>
          </a:p>
        </p:txBody>
      </p:sp>
    </p:spTree>
    <p:extLst>
      <p:ext uri="{BB962C8B-B14F-4D97-AF65-F5344CB8AC3E}">
        <p14:creationId xmlns:p14="http://schemas.microsoft.com/office/powerpoint/2010/main" val="16737302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ROI calculation-Objective</a:t>
            </a:r>
            <a:endParaRPr lang="en-US" dirty="0"/>
          </a:p>
        </p:txBody>
      </p:sp>
      <p:sp>
        <p:nvSpPr>
          <p:cNvPr id="3" name="Content Placeholder 2"/>
          <p:cNvSpPr>
            <a:spLocks noGrp="1"/>
          </p:cNvSpPr>
          <p:nvPr>
            <p:ph idx="1"/>
          </p:nvPr>
        </p:nvSpPr>
        <p:spPr/>
        <p:txBody>
          <a:bodyPr/>
          <a:lstStyle/>
          <a:p>
            <a:r>
              <a:rPr lang="en-US" dirty="0" smtClean="0"/>
              <a:t>To determine how client came up with his budget.</a:t>
            </a:r>
          </a:p>
          <a:p>
            <a:r>
              <a:rPr lang="en-US" dirty="0" smtClean="0"/>
              <a:t>To determine why last campaign “didn’t work.”</a:t>
            </a:r>
          </a:p>
          <a:p>
            <a:r>
              <a:rPr lang="en-US" dirty="0" smtClean="0"/>
              <a:t>To manage client’s expectations about results based on facts, not client’s opinion.</a:t>
            </a:r>
          </a:p>
          <a:p>
            <a:r>
              <a:rPr lang="en-US" dirty="0" smtClean="0"/>
              <a:t>To get client to increase budget.</a:t>
            </a:r>
          </a:p>
          <a:p>
            <a:endParaRPr lang="en-US" dirty="0"/>
          </a:p>
        </p:txBody>
      </p:sp>
    </p:spTree>
    <p:extLst>
      <p:ext uri="{BB962C8B-B14F-4D97-AF65-F5344CB8AC3E}">
        <p14:creationId xmlns:p14="http://schemas.microsoft.com/office/powerpoint/2010/main" val="6508260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ROI calculation-Strategy</a:t>
            </a:r>
            <a:endParaRPr lang="en-US" dirty="0"/>
          </a:p>
        </p:txBody>
      </p:sp>
      <p:sp>
        <p:nvSpPr>
          <p:cNvPr id="3" name="Content Placeholder 2"/>
          <p:cNvSpPr>
            <a:spLocks noGrp="1"/>
          </p:cNvSpPr>
          <p:nvPr>
            <p:ph idx="1"/>
          </p:nvPr>
        </p:nvSpPr>
        <p:spPr/>
        <p:txBody>
          <a:bodyPr/>
          <a:lstStyle/>
          <a:p>
            <a:r>
              <a:rPr lang="en-US" dirty="0" smtClean="0"/>
              <a:t>Use real numbers to show client that instead of “gambling,” using your station is actually a good, calculated risk.</a:t>
            </a:r>
          </a:p>
          <a:p>
            <a:r>
              <a:rPr lang="en-US" dirty="0" smtClean="0"/>
              <a:t>To use a chart to manage the client’s expectations about results.</a:t>
            </a:r>
          </a:p>
          <a:p>
            <a:r>
              <a:rPr lang="en-US" dirty="0" smtClean="0"/>
              <a:t>To come up with a reasonable goal for your campaign.</a:t>
            </a:r>
          </a:p>
          <a:p>
            <a:r>
              <a:rPr lang="en-US" dirty="0" smtClean="0"/>
              <a:t>To get the client to spend more money based on reasonable expectations about results.</a:t>
            </a:r>
          </a:p>
          <a:p>
            <a:pPr marL="0" indent="0">
              <a:buNone/>
            </a:pPr>
            <a:endParaRPr lang="en-US" dirty="0"/>
          </a:p>
        </p:txBody>
      </p:sp>
    </p:spTree>
    <p:extLst>
      <p:ext uri="{BB962C8B-B14F-4D97-AF65-F5344CB8AC3E}">
        <p14:creationId xmlns:p14="http://schemas.microsoft.com/office/powerpoint/2010/main" val="9424617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How to Make an ROI Chart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Client’s Budget-$1,000 			Your station’s CUME 100,000</a:t>
            </a:r>
          </a:p>
          <a:p>
            <a:pPr marL="0" indent="0">
              <a:buNone/>
            </a:pPr>
            <a:r>
              <a:rPr lang="en-US" dirty="0" smtClean="0"/>
              <a:t>Client’s average sale $800</a:t>
            </a:r>
          </a:p>
          <a:p>
            <a:pPr marL="0" indent="0">
              <a:buNone/>
            </a:pPr>
            <a:r>
              <a:rPr lang="en-US" dirty="0" smtClean="0"/>
              <a:t>Client’s gross margin 50%</a:t>
            </a:r>
          </a:p>
          <a:p>
            <a:pPr marL="0" indent="0">
              <a:buNone/>
            </a:pPr>
            <a:r>
              <a:rPr lang="en-US" dirty="0" smtClean="0"/>
              <a:t>How many new customers spending $800 client believes it would take to break even on campaign-80 or 90 HUH? Where did that number come from? Based on our numbers the client would only need 2.5 new customers. </a:t>
            </a:r>
          </a:p>
          <a:p>
            <a:pPr marL="0" indent="0">
              <a:buNone/>
            </a:pPr>
            <a:r>
              <a:rPr lang="en-US" dirty="0" smtClean="0"/>
              <a:t>What if only 1 percent of our audience responded to a great spot run enough times to reach out to the people most likely to want to buy from client?</a:t>
            </a:r>
          </a:p>
        </p:txBody>
      </p:sp>
    </p:spTree>
    <p:extLst>
      <p:ext uri="{BB962C8B-B14F-4D97-AF65-F5344CB8AC3E}">
        <p14:creationId xmlns:p14="http://schemas.microsoft.com/office/powerpoint/2010/main" val="1786969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1%=1,000. Probably won’t happen. Client isn’t giving anything away in his commercial.</a:t>
            </a:r>
          </a:p>
          <a:p>
            <a:r>
              <a:rPr lang="en-US" dirty="0" smtClean="0"/>
              <a:t>½ of 1 percent=500 people each spending a average of $800.</a:t>
            </a:r>
          </a:p>
          <a:p>
            <a:r>
              <a:rPr lang="en-US" dirty="0" smtClean="0"/>
              <a:t>¼ of 1 percent =250 </a:t>
            </a:r>
          </a:p>
          <a:p>
            <a:r>
              <a:rPr lang="en-US" dirty="0" smtClean="0"/>
              <a:t>1/8 of 1 percent=125</a:t>
            </a:r>
          </a:p>
          <a:p>
            <a:r>
              <a:rPr lang="en-US" dirty="0" smtClean="0"/>
              <a:t>1/16 of 1 percent=63</a:t>
            </a:r>
          </a:p>
          <a:p>
            <a:r>
              <a:rPr lang="en-US" dirty="0" smtClean="0"/>
              <a:t>1/32 of 1%=32</a:t>
            </a:r>
          </a:p>
          <a:p>
            <a:r>
              <a:rPr lang="en-US" dirty="0" smtClean="0"/>
              <a:t>1/64 of 1%=16</a:t>
            </a:r>
          </a:p>
          <a:p>
            <a:r>
              <a:rPr lang="en-US" dirty="0" smtClean="0"/>
              <a:t>1/128 of 1%=8</a:t>
            </a:r>
          </a:p>
          <a:p>
            <a:r>
              <a:rPr lang="en-US" dirty="0" smtClean="0"/>
              <a:t>1/256 of 1%=4</a:t>
            </a:r>
          </a:p>
          <a:p>
            <a:r>
              <a:rPr lang="en-US" dirty="0" smtClean="0"/>
              <a:t>1/512 of 1%=2 </a:t>
            </a:r>
          </a:p>
          <a:p>
            <a:endParaRPr lang="en-US" dirty="0"/>
          </a:p>
        </p:txBody>
      </p:sp>
    </p:spTree>
    <p:extLst>
      <p:ext uri="{BB962C8B-B14F-4D97-AF65-F5344CB8AC3E}">
        <p14:creationId xmlns:p14="http://schemas.microsoft.com/office/powerpoint/2010/main" val="12401193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1684</TotalTime>
  <Words>696</Words>
  <Application>Microsoft Macintosh PowerPoint</Application>
  <PresentationFormat>Widescreen</PresentationFormat>
  <Paragraphs>65</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Calibri</vt:lpstr>
      <vt:lpstr>Calibri Light</vt:lpstr>
      <vt:lpstr>Arial</vt:lpstr>
      <vt:lpstr>Office Theme</vt:lpstr>
      <vt:lpstr>How to Calculate ROI</vt:lpstr>
      <vt:lpstr>Why is this calculation so important?</vt:lpstr>
      <vt:lpstr>What do I need to calculate ROI for my clients?</vt:lpstr>
      <vt:lpstr>Definitions</vt:lpstr>
      <vt:lpstr>Example of an ROI calculation-Situation</vt:lpstr>
      <vt:lpstr>Example of ROI calculation-Objective</vt:lpstr>
      <vt:lpstr>Example of ROI calculation-Strategy</vt:lpstr>
      <vt:lpstr>How to Make an ROI Chart</vt:lpstr>
      <vt:lpstr>PowerPoint Presentation</vt:lpstr>
      <vt:lpstr>PowerPoint Presentation</vt:lpstr>
      <vt:lpstr>Client’s expectations</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Calculate ROI</dc:title>
  <dc:creator>Microsoft Office User</dc:creator>
  <cp:lastModifiedBy>Microsoft Office User</cp:lastModifiedBy>
  <cp:revision>10</cp:revision>
  <dcterms:created xsi:type="dcterms:W3CDTF">2016-02-10T17:57:54Z</dcterms:created>
  <dcterms:modified xsi:type="dcterms:W3CDTF">2016-02-11T22:02:46Z</dcterms:modified>
</cp:coreProperties>
</file>